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8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9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8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3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12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3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09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2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DRONELOR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300" dirty="0" err="1" smtClean="0">
                <a:solidFill>
                  <a:srgbClr val="54BC9B"/>
                </a:solidFill>
              </a:rPr>
              <a:t>Componentele</a:t>
            </a:r>
            <a:r>
              <a:rPr lang="en-US" sz="3000" b="1" spc="300" dirty="0" smtClean="0">
                <a:solidFill>
                  <a:srgbClr val="54BC9B"/>
                </a:solidFill>
              </a:rPr>
              <a:t> </a:t>
            </a:r>
            <a:r>
              <a:rPr lang="en-US" sz="3000" b="1" spc="300" dirty="0" err="1" smtClean="0">
                <a:solidFill>
                  <a:srgbClr val="54BC9B"/>
                </a:solidFill>
              </a:rPr>
              <a:t>dronei</a:t>
            </a:r>
            <a:r>
              <a:rPr lang="en-US" sz="3000" b="1" spc="300" dirty="0" smtClean="0">
                <a:solidFill>
                  <a:srgbClr val="54BC9B"/>
                </a:solidFill>
              </a:rPr>
              <a:t>: </a:t>
            </a:r>
            <a:r>
              <a:rPr lang="en-US" sz="3000" b="1" spc="300" dirty="0">
                <a:solidFill>
                  <a:srgbClr val="54BC9B"/>
                </a:solidFill>
              </a:rPr>
              <a:t>Flight Stack(Autopilot Software) </a:t>
            </a: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Flight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55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Stack</a:t>
            </a:r>
            <a:r>
              <a:rPr lang="pt-BR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255194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spc="100" dirty="0">
                <a:solidFill>
                  <a:srgbClr val="54BC9B"/>
                </a:solidFill>
              </a:rPr>
              <a:t>S</a:t>
            </a:r>
            <a:r>
              <a:rPr lang="en-US" sz="3000" b="1" spc="100" dirty="0" smtClean="0">
                <a:solidFill>
                  <a:srgbClr val="54BC9B"/>
                </a:solidFill>
              </a:rPr>
              <a:t>oftware-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ul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dronei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este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numit</a:t>
            </a:r>
            <a:r>
              <a:rPr lang="en-US" sz="3000" b="1" spc="100" dirty="0" smtClean="0">
                <a:solidFill>
                  <a:srgbClr val="54BC9B"/>
                </a:solidFill>
              </a:rPr>
              <a:t> flight </a:t>
            </a:r>
            <a:r>
              <a:rPr lang="en-US" sz="3000" b="1" spc="100" dirty="0">
                <a:solidFill>
                  <a:srgbClr val="54BC9B"/>
                </a:solidFill>
              </a:rPr>
              <a:t>stack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sau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>
                <a:solidFill>
                  <a:schemeClr val="bg1"/>
                </a:solidFill>
              </a:rPr>
              <a:t>autopilot</a:t>
            </a:r>
            <a:r>
              <a:rPr lang="en-US" sz="3000" b="1" spc="100" dirty="0">
                <a:solidFill>
                  <a:srgbClr val="54BC9B"/>
                </a:solidFill>
              </a:rPr>
              <a:t>. </a:t>
            </a:r>
            <a:endParaRPr lang="en-US" sz="3000" b="1" spc="100" dirty="0" smtClean="0">
              <a:solidFill>
                <a:srgbClr val="54BC9B"/>
              </a:solidFill>
            </a:endParaRPr>
          </a:p>
          <a:p>
            <a:endParaRPr lang="en-US" sz="3000" b="1" spc="100" dirty="0" smtClean="0">
              <a:solidFill>
                <a:srgbClr val="54BC9B"/>
              </a:solidFill>
            </a:endParaRPr>
          </a:p>
          <a:p>
            <a:pPr algn="ctr"/>
            <a:endParaRPr lang="en-US" sz="3000" b="1" spc="100" dirty="0">
              <a:solidFill>
                <a:srgbClr val="54BC9B"/>
              </a:solidFill>
            </a:endParaRPr>
          </a:p>
          <a:p>
            <a:pPr algn="ctr"/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54081" y="3957811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spc="100" dirty="0" err="1" smtClean="0">
                <a:solidFill>
                  <a:srgbClr val="54BC9B"/>
                </a:solidFill>
              </a:rPr>
              <a:t>Dronele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sunt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sisteme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în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timp</a:t>
            </a:r>
            <a:r>
              <a:rPr lang="en-US" sz="3000" b="1" spc="100" dirty="0" smtClean="0">
                <a:solidFill>
                  <a:srgbClr val="54BC9B"/>
                </a:solidFill>
              </a:rPr>
              <a:t> real care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necesitã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smtClean="0">
                <a:solidFill>
                  <a:srgbClr val="54BC9B"/>
                </a:solidFill>
              </a:rPr>
              <a:t>un </a:t>
            </a:r>
            <a:r>
              <a:rPr lang="en-US" sz="3000" b="1" spc="100" dirty="0" err="1" smtClean="0">
                <a:solidFill>
                  <a:schemeClr val="bg1"/>
                </a:solidFill>
              </a:rPr>
              <a:t>rãspuns</a:t>
            </a:r>
            <a:r>
              <a:rPr lang="en-US" sz="3000" b="1" spc="100" dirty="0" smtClean="0">
                <a:solidFill>
                  <a:schemeClr val="bg1"/>
                </a:solidFill>
              </a:rPr>
              <a:t> </a:t>
            </a:r>
            <a:r>
              <a:rPr lang="en-US" sz="3000" b="1" spc="100" dirty="0" smtClean="0">
                <a:solidFill>
                  <a:schemeClr val="bg1"/>
                </a:solidFill>
              </a:rPr>
              <a:t>rapid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pentru</a:t>
            </a:r>
            <a:r>
              <a:rPr lang="en-US" sz="3000" b="1" spc="100" dirty="0" smtClean="0">
                <a:solidFill>
                  <a:srgbClr val="54BC9B"/>
                </a:solidFill>
              </a:rPr>
              <a:t> a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schimba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datele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senzorului</a:t>
            </a:r>
            <a:r>
              <a:rPr lang="en-US" sz="3000" b="1" spc="100" dirty="0" smtClean="0">
                <a:solidFill>
                  <a:srgbClr val="54BC9B"/>
                </a:solidFill>
              </a:rPr>
              <a:t>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Flight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55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Stack</a:t>
            </a:r>
            <a:r>
              <a:rPr lang="pt-BR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0368" y="2420888"/>
            <a:ext cx="82264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spc="100" dirty="0" err="1" smtClean="0">
                <a:solidFill>
                  <a:srgbClr val="54BC9B"/>
                </a:solidFill>
              </a:rPr>
              <a:t>Exemplele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includ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RaspberryPis</a:t>
            </a:r>
            <a:r>
              <a:rPr lang="en-US" sz="3000" b="1" spc="100" dirty="0">
                <a:solidFill>
                  <a:srgbClr val="54BC9B"/>
                </a:solidFill>
              </a:rPr>
              <a:t>, </a:t>
            </a:r>
            <a:r>
              <a:rPr lang="en-US" sz="3000" b="1" spc="100" dirty="0" err="1">
                <a:solidFill>
                  <a:srgbClr val="54BC9B"/>
                </a:solidFill>
              </a:rPr>
              <a:t>Beagleboards</a:t>
            </a:r>
            <a:r>
              <a:rPr lang="en-US" sz="3000" b="1" spc="100" dirty="0">
                <a:solidFill>
                  <a:srgbClr val="54BC9B"/>
                </a:solidFill>
              </a:rPr>
              <a:t>, etc</a:t>
            </a:r>
            <a:r>
              <a:rPr lang="en-US" sz="3000" b="1" spc="100" dirty="0" smtClean="0">
                <a:solidFill>
                  <a:srgbClr val="54BC9B"/>
                </a:solidFill>
              </a:rPr>
              <a:t>.</a:t>
            </a:r>
            <a:r>
              <a:rPr lang="en-US" sz="3000" b="1" spc="100" dirty="0" smtClean="0">
                <a:solidFill>
                  <a:schemeClr val="bg1"/>
                </a:solidFill>
              </a:rPr>
              <a:t> </a:t>
            </a:r>
            <a:r>
              <a:rPr lang="en-US" sz="3000" b="1" spc="100" dirty="0" err="1" smtClean="0">
                <a:solidFill>
                  <a:schemeClr val="bg1"/>
                </a:solidFill>
              </a:rPr>
              <a:t>protejate</a:t>
            </a:r>
            <a:r>
              <a:rPr lang="en-US" sz="3000" b="1" spc="100" dirty="0" smtClean="0">
                <a:solidFill>
                  <a:schemeClr val="bg1"/>
                </a:solidFill>
              </a:rPr>
              <a:t> cu </a:t>
            </a:r>
            <a:r>
              <a:rPr lang="en-US" sz="3000" b="1" spc="100" dirty="0" err="1">
                <a:solidFill>
                  <a:srgbClr val="54BC9B"/>
                </a:solidFill>
              </a:rPr>
              <a:t>NavIO</a:t>
            </a:r>
            <a:r>
              <a:rPr lang="en-US" sz="3000" b="1" spc="100" dirty="0">
                <a:solidFill>
                  <a:srgbClr val="54BC9B"/>
                </a:solidFill>
              </a:rPr>
              <a:t>, </a:t>
            </a:r>
            <a:r>
              <a:rPr lang="en-US" sz="3000" b="1" spc="100" dirty="0" err="1">
                <a:solidFill>
                  <a:srgbClr val="54BC9B"/>
                </a:solidFill>
              </a:rPr>
              <a:t>PXFMini</a:t>
            </a:r>
            <a:r>
              <a:rPr lang="en-US" sz="3000" b="1" spc="100" dirty="0">
                <a:solidFill>
                  <a:srgbClr val="54BC9B"/>
                </a:solidFill>
              </a:rPr>
              <a:t>, etc. </a:t>
            </a:r>
            <a:endParaRPr lang="en-US" sz="3000" b="1" spc="100" dirty="0" smtClean="0">
              <a:solidFill>
                <a:srgbClr val="54BC9B"/>
              </a:solidFill>
            </a:endParaRPr>
          </a:p>
          <a:p>
            <a:endParaRPr lang="en-US" sz="3000" b="1" spc="100" dirty="0" smtClean="0">
              <a:solidFill>
                <a:srgbClr val="54BC9B"/>
              </a:solidFill>
            </a:endParaRPr>
          </a:p>
          <a:p>
            <a:r>
              <a:rPr lang="en-US" sz="3000" b="1" spc="100" dirty="0" err="1" smtClean="0">
                <a:solidFill>
                  <a:srgbClr val="54BC9B"/>
                </a:solidFill>
              </a:rPr>
              <a:t>Sau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chemeClr val="bg1"/>
                </a:solidFill>
              </a:rPr>
              <a:t>proiectate</a:t>
            </a:r>
            <a:r>
              <a:rPr lang="en-US" sz="3000" b="1" spc="100" dirty="0" smtClean="0">
                <a:solidFill>
                  <a:schemeClr val="bg1"/>
                </a:solidFill>
              </a:rPr>
              <a:t> </a:t>
            </a:r>
            <a:r>
              <a:rPr lang="en-US" sz="3000" b="1" spc="100" dirty="0" err="1" smtClean="0">
                <a:solidFill>
                  <a:schemeClr val="bg1"/>
                </a:solidFill>
              </a:rPr>
              <a:t>în</a:t>
            </a:r>
            <a:r>
              <a:rPr lang="en-US" sz="3000" b="1" spc="100" dirty="0" smtClean="0">
                <a:solidFill>
                  <a:schemeClr val="bg1"/>
                </a:solidFill>
              </a:rPr>
              <a:t> </a:t>
            </a:r>
            <a:r>
              <a:rPr lang="en-US" sz="3000" b="1" spc="100" dirty="0" err="1" smtClean="0">
                <a:solidFill>
                  <a:schemeClr val="bg1"/>
                </a:solidFill>
              </a:rPr>
              <a:t>cele</a:t>
            </a:r>
            <a:r>
              <a:rPr lang="en-US" sz="3000" b="1" spc="100" dirty="0" smtClean="0">
                <a:solidFill>
                  <a:schemeClr val="bg1"/>
                </a:solidFill>
              </a:rPr>
              <a:t> </a:t>
            </a:r>
            <a:r>
              <a:rPr lang="en-US" sz="3000" b="1" spc="100" dirty="0" err="1" smtClean="0">
                <a:solidFill>
                  <a:schemeClr val="bg1"/>
                </a:solidFill>
              </a:rPr>
              <a:t>mai</a:t>
            </a:r>
            <a:r>
              <a:rPr lang="en-US" sz="3000" b="1" spc="100" dirty="0" smtClean="0">
                <a:solidFill>
                  <a:schemeClr val="bg1"/>
                </a:solidFill>
              </a:rPr>
              <a:t> </a:t>
            </a:r>
            <a:r>
              <a:rPr lang="en-US" sz="3000" b="1" spc="100" dirty="0" err="1" smtClean="0">
                <a:solidFill>
                  <a:schemeClr val="bg1"/>
                </a:solidFill>
              </a:rPr>
              <a:t>mici</a:t>
            </a:r>
            <a:r>
              <a:rPr lang="en-US" sz="3000" b="1" spc="100" dirty="0" smtClean="0">
                <a:solidFill>
                  <a:schemeClr val="bg1"/>
                </a:solidFill>
              </a:rPr>
              <a:t> </a:t>
            </a:r>
            <a:r>
              <a:rPr lang="en-US" sz="3000" b="1" spc="100" dirty="0" err="1" smtClean="0">
                <a:solidFill>
                  <a:schemeClr val="bg1"/>
                </a:solidFill>
              </a:rPr>
              <a:t>detalii</a:t>
            </a:r>
            <a:r>
              <a:rPr lang="en-US" sz="3000" b="1" spc="100" dirty="0" smtClean="0">
                <a:solidFill>
                  <a:schemeClr val="bg1"/>
                </a:solidFill>
              </a:rPr>
              <a:t> </a:t>
            </a:r>
            <a:r>
              <a:rPr lang="en-US" sz="3000" b="1" spc="100" dirty="0" smtClean="0">
                <a:solidFill>
                  <a:srgbClr val="54BC9B"/>
                </a:solidFill>
              </a:rPr>
              <a:t>ca </a:t>
            </a:r>
            <a:r>
              <a:rPr lang="en-US" sz="3000" b="1" spc="100" dirty="0" err="1">
                <a:solidFill>
                  <a:srgbClr val="54BC9B"/>
                </a:solidFill>
              </a:rPr>
              <a:t>Nuttx</a:t>
            </a:r>
            <a:r>
              <a:rPr lang="en-US" sz="3000" b="1" spc="100" dirty="0">
                <a:solidFill>
                  <a:srgbClr val="54BC9B"/>
                </a:solidFill>
              </a:rPr>
              <a:t>, preemptive-RT Linux, </a:t>
            </a:r>
            <a:r>
              <a:rPr lang="en-US" sz="3000" b="1" spc="100" dirty="0" err="1">
                <a:solidFill>
                  <a:srgbClr val="54BC9B"/>
                </a:solidFill>
              </a:rPr>
              <a:t>Xenomai</a:t>
            </a:r>
            <a:r>
              <a:rPr lang="en-US" sz="3000" b="1" spc="100" dirty="0">
                <a:solidFill>
                  <a:srgbClr val="54BC9B"/>
                </a:solidFill>
              </a:rPr>
              <a:t>,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Sistemul</a:t>
            </a:r>
            <a:r>
              <a:rPr lang="en-US" sz="3000" b="1" spc="100" dirty="0" smtClean="0">
                <a:solidFill>
                  <a:srgbClr val="54BC9B"/>
                </a:solidFill>
              </a:rPr>
              <a:t> de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operare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Orocos</a:t>
            </a:r>
            <a:r>
              <a:rPr lang="en-US" sz="3000" b="1" spc="100" dirty="0" smtClean="0">
                <a:solidFill>
                  <a:srgbClr val="54BC9B"/>
                </a:solidFill>
              </a:rPr>
              <a:t>-Robot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ori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>
                <a:solidFill>
                  <a:srgbClr val="54BC9B"/>
                </a:solidFill>
              </a:rPr>
              <a:t>DDS-ROS 2.0.</a:t>
            </a:r>
          </a:p>
        </p:txBody>
      </p:sp>
    </p:spTree>
    <p:extLst>
      <p:ext uri="{BB962C8B-B14F-4D97-AF65-F5344CB8AC3E}">
        <p14:creationId xmlns:p14="http://schemas.microsoft.com/office/powerpoint/2010/main" val="46946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Principiile Buclei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0368" y="3068960"/>
            <a:ext cx="8226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pc="100" dirty="0" smtClean="0">
                <a:solidFill>
                  <a:srgbClr val="54BC9B"/>
                </a:solidFill>
              </a:rPr>
              <a:t>UAVs(drone) </a:t>
            </a:r>
            <a:r>
              <a:rPr lang="en-US" sz="4000" b="1" spc="100" dirty="0" err="1" smtClean="0">
                <a:solidFill>
                  <a:srgbClr val="54BC9B"/>
                </a:solidFill>
              </a:rPr>
              <a:t>folosesc</a:t>
            </a:r>
            <a:r>
              <a:rPr lang="en-US" sz="4000" b="1" spc="100" dirty="0" smtClean="0">
                <a:solidFill>
                  <a:srgbClr val="54BC9B"/>
                </a:solidFill>
              </a:rPr>
              <a:t> </a:t>
            </a:r>
            <a:r>
              <a:rPr lang="en-US" sz="4000" b="1" spc="100" dirty="0" err="1" smtClean="0">
                <a:solidFill>
                  <a:srgbClr val="54BC9B"/>
                </a:solidFill>
              </a:rPr>
              <a:t>bucla</a:t>
            </a:r>
            <a:r>
              <a:rPr lang="en-US" sz="4000" b="1" spc="100" dirty="0" smtClean="0">
                <a:solidFill>
                  <a:srgbClr val="54BC9B"/>
                </a:solidFill>
              </a:rPr>
              <a:t> </a:t>
            </a:r>
            <a:r>
              <a:rPr lang="en-US" sz="4000" b="1" spc="100" dirty="0" err="1" smtClean="0">
                <a:solidFill>
                  <a:srgbClr val="54BC9B"/>
                </a:solidFill>
              </a:rPr>
              <a:t>deschisă</a:t>
            </a:r>
            <a:r>
              <a:rPr lang="en-US" sz="4000" b="1" spc="100" dirty="0" smtClean="0">
                <a:solidFill>
                  <a:srgbClr val="54BC9B"/>
                </a:solidFill>
              </a:rPr>
              <a:t>, </a:t>
            </a:r>
            <a:r>
              <a:rPr lang="en-US" sz="4000" b="1" spc="100" dirty="0" err="1" smtClean="0">
                <a:solidFill>
                  <a:srgbClr val="54BC9B"/>
                </a:solidFill>
              </a:rPr>
              <a:t>bucla</a:t>
            </a:r>
            <a:r>
              <a:rPr lang="en-US" sz="4000" b="1" spc="100" dirty="0" smtClean="0">
                <a:solidFill>
                  <a:srgbClr val="54BC9B"/>
                </a:solidFill>
              </a:rPr>
              <a:t> </a:t>
            </a:r>
            <a:r>
              <a:rPr lang="en-US" sz="4000" b="1" spc="100" dirty="0" err="1">
                <a:solidFill>
                  <a:srgbClr val="54BC9B"/>
                </a:solidFill>
              </a:rPr>
              <a:t>inchisă</a:t>
            </a:r>
            <a:r>
              <a:rPr lang="en-US" sz="4000" b="1" spc="100" dirty="0">
                <a:solidFill>
                  <a:srgbClr val="54BC9B"/>
                </a:solidFill>
              </a:rPr>
              <a:t> </a:t>
            </a:r>
            <a:r>
              <a:rPr lang="en-US" sz="4000" b="1" spc="100" dirty="0" err="1" smtClean="0">
                <a:solidFill>
                  <a:srgbClr val="54BC9B"/>
                </a:solidFill>
              </a:rPr>
              <a:t>sau</a:t>
            </a:r>
            <a:r>
              <a:rPr lang="en-US" sz="4000" b="1" spc="100" dirty="0" smtClean="0">
                <a:solidFill>
                  <a:srgbClr val="54BC9B"/>
                </a:solidFill>
              </a:rPr>
              <a:t> </a:t>
            </a:r>
            <a:r>
              <a:rPr lang="en-US" sz="4000" b="1" spc="100" dirty="0" err="1" smtClean="0">
                <a:solidFill>
                  <a:srgbClr val="54BC9B"/>
                </a:solidFill>
              </a:rPr>
              <a:t>arhitecturi</a:t>
            </a:r>
            <a:r>
              <a:rPr lang="en-US" sz="4000" b="1" spc="100" dirty="0" smtClean="0">
                <a:solidFill>
                  <a:srgbClr val="54BC9B"/>
                </a:solidFill>
              </a:rPr>
              <a:t> de control </a:t>
            </a:r>
            <a:r>
              <a:rPr lang="en-US" sz="4000" b="1" spc="100" dirty="0" err="1" smtClean="0">
                <a:solidFill>
                  <a:srgbClr val="54BC9B"/>
                </a:solidFill>
              </a:rPr>
              <a:t>hibride</a:t>
            </a:r>
            <a:r>
              <a:rPr lang="en-US" sz="4000" b="1" spc="100" dirty="0" smtClean="0">
                <a:solidFill>
                  <a:srgbClr val="54BC9B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96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Bucla </a:t>
            </a:r>
            <a:r>
              <a:rPr lang="pt-BR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Dechisă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8784" y="2708920"/>
            <a:ext cx="822643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100" dirty="0" err="1" smtClean="0">
                <a:solidFill>
                  <a:srgbClr val="54BC9B"/>
                </a:solidFill>
              </a:rPr>
              <a:t>Ofer</a:t>
            </a:r>
            <a:r>
              <a:rPr lang="en-US" sz="3200" b="1" spc="100" dirty="0" err="1">
                <a:solidFill>
                  <a:srgbClr val="54BC9B"/>
                </a:solidFill>
              </a:rPr>
              <a:t>ă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smtClean="0">
                <a:solidFill>
                  <a:srgbClr val="54BC9B"/>
                </a:solidFill>
              </a:rPr>
              <a:t>un control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pozitiv</a:t>
            </a:r>
            <a:r>
              <a:rPr lang="en-US" sz="3000" b="1" spc="100" dirty="0" smtClean="0">
                <a:solidFill>
                  <a:srgbClr val="54BC9B"/>
                </a:solidFill>
              </a:rPr>
              <a:t> de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semnal</a:t>
            </a:r>
            <a:r>
              <a:rPr lang="en-US" sz="3000" b="1" spc="100" dirty="0" smtClean="0">
                <a:solidFill>
                  <a:srgbClr val="54BC9B"/>
                </a:solidFill>
              </a:rPr>
              <a:t>(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mai</a:t>
            </a:r>
            <a:r>
              <a:rPr lang="en-US" sz="3000" b="1" spc="100" dirty="0" smtClean="0">
                <a:solidFill>
                  <a:srgbClr val="54BC9B"/>
                </a:solidFill>
              </a:rPr>
              <a:t> rapid,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mai</a:t>
            </a:r>
            <a:r>
              <a:rPr lang="en-US" sz="3000" b="1" spc="100" dirty="0" smtClean="0">
                <a:solidFill>
                  <a:srgbClr val="54BC9B"/>
                </a:solidFill>
              </a:rPr>
              <a:t> lent,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stânga</a:t>
            </a:r>
            <a:r>
              <a:rPr lang="en-US" sz="3000" b="1" spc="100" dirty="0" smtClean="0">
                <a:solidFill>
                  <a:srgbClr val="54BC9B"/>
                </a:solidFill>
              </a:rPr>
              <a:t>,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dreapta</a:t>
            </a:r>
            <a:r>
              <a:rPr lang="en-US" sz="3000" b="1" spc="100" dirty="0" smtClean="0">
                <a:solidFill>
                  <a:srgbClr val="54BC9B"/>
                </a:solidFill>
              </a:rPr>
              <a:t>,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sus</a:t>
            </a:r>
            <a:r>
              <a:rPr lang="en-US" sz="3000" b="1" spc="100" dirty="0" smtClean="0">
                <a:solidFill>
                  <a:srgbClr val="54BC9B"/>
                </a:solidFill>
              </a:rPr>
              <a:t>,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jos</a:t>
            </a:r>
            <a:r>
              <a:rPr lang="en-US" sz="3000" b="1" spc="100" dirty="0" smtClean="0">
                <a:solidFill>
                  <a:srgbClr val="54BC9B"/>
                </a:solidFill>
              </a:rPr>
              <a:t>)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far</a:t>
            </a:r>
            <a:r>
              <a:rPr lang="en-US" sz="3200" b="1" spc="100" dirty="0" err="1">
                <a:solidFill>
                  <a:srgbClr val="54BC9B"/>
                </a:solidFill>
              </a:rPr>
              <a:t>ă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smtClean="0">
                <a:solidFill>
                  <a:srgbClr val="54BC9B"/>
                </a:solidFill>
              </a:rPr>
              <a:t>a </a:t>
            </a:r>
            <a:r>
              <a:rPr lang="en-US" sz="3000" b="1" spc="100" dirty="0" err="1">
                <a:solidFill>
                  <a:srgbClr val="54BC9B"/>
                </a:solidFill>
              </a:rPr>
              <a:t>î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ncorpora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smtClean="0">
                <a:solidFill>
                  <a:srgbClr val="54BC9B"/>
                </a:solidFill>
              </a:rPr>
              <a:t>feedback din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datele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senzorului</a:t>
            </a:r>
            <a:r>
              <a:rPr lang="en-US" sz="3000" b="1" spc="100" dirty="0" smtClean="0">
                <a:solidFill>
                  <a:srgbClr val="54BC9B"/>
                </a:solidFill>
              </a:rPr>
              <a:t>.</a:t>
            </a:r>
            <a:endParaRPr lang="en-US" sz="3000" b="1" spc="100" dirty="0">
              <a:solidFill>
                <a:srgbClr val="54BC9B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5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Bucla </a:t>
            </a:r>
            <a:r>
              <a:rPr lang="pt-BR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Inchisă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8784" y="2708920"/>
            <a:ext cx="8226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100" dirty="0" err="1" smtClean="0">
                <a:solidFill>
                  <a:srgbClr val="54BC9B"/>
                </a:solidFill>
              </a:rPr>
              <a:t>Î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ncorporeaza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smtClean="0">
                <a:solidFill>
                  <a:srgbClr val="54BC9B"/>
                </a:solidFill>
              </a:rPr>
              <a:t>feedback-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ul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senzorului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pentru</a:t>
            </a:r>
            <a:r>
              <a:rPr lang="en-US" sz="3000" b="1" spc="100" dirty="0" smtClean="0">
                <a:solidFill>
                  <a:srgbClr val="54BC9B"/>
                </a:solidFill>
              </a:rPr>
              <a:t> a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ajusta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comportamentul</a:t>
            </a:r>
            <a:r>
              <a:rPr lang="en-US" sz="3000" b="1" spc="100" dirty="0" smtClean="0">
                <a:solidFill>
                  <a:srgbClr val="54BC9B"/>
                </a:solidFill>
              </a:rPr>
              <a:t>(reduce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viteza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pentru</a:t>
            </a:r>
            <a:r>
              <a:rPr lang="en-US" sz="3000" b="1" spc="100" dirty="0" smtClean="0">
                <a:solidFill>
                  <a:srgbClr val="54BC9B"/>
                </a:solidFill>
              </a:rPr>
              <a:t> a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î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mpiedica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vântul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smtClean="0">
                <a:solidFill>
                  <a:srgbClr val="54BC9B"/>
                </a:solidFill>
              </a:rPr>
              <a:t>din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spatele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dronei</a:t>
            </a:r>
            <a:r>
              <a:rPr lang="en-US" sz="3000" b="1" spc="100" dirty="0" smtClean="0">
                <a:solidFill>
                  <a:srgbClr val="54BC9B"/>
                </a:solidFill>
              </a:rPr>
              <a:t>, </a:t>
            </a:r>
            <a:r>
              <a:rPr lang="en-US" sz="3000" b="1" spc="100" dirty="0" err="1">
                <a:solidFill>
                  <a:srgbClr val="54BC9B"/>
                </a:solidFill>
              </a:rPr>
              <a:t>mutând</a:t>
            </a:r>
            <a:r>
              <a:rPr lang="en-US" sz="3000" b="1" spc="100" dirty="0">
                <a:solidFill>
                  <a:srgbClr val="54BC9B"/>
                </a:solidFill>
              </a:rPr>
              <a:t>-o </a:t>
            </a:r>
            <a:r>
              <a:rPr lang="en-US" sz="3000" b="1" spc="100" dirty="0" smtClean="0">
                <a:solidFill>
                  <a:srgbClr val="54BC9B"/>
                </a:solidFill>
              </a:rPr>
              <a:t>la o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altitudine</a:t>
            </a:r>
            <a:r>
              <a:rPr lang="en-US" sz="3000" b="1" spc="100" dirty="0" smtClean="0">
                <a:solidFill>
                  <a:srgbClr val="54BC9B"/>
                </a:solidFill>
              </a:rPr>
              <a:t> de 300 feet).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2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Bucla 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Inchis</a:t>
            </a:r>
            <a:r>
              <a:rPr lang="pt-BR" sz="55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ă</a:t>
            </a:r>
            <a:endParaRPr lang="pt-BR" sz="55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8784" y="2708920"/>
            <a:ext cx="82264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100" dirty="0" smtClean="0">
                <a:solidFill>
                  <a:srgbClr val="54BC9B"/>
                </a:solidFill>
              </a:rPr>
              <a:t>Controller-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ul</a:t>
            </a:r>
            <a:r>
              <a:rPr lang="en-US" sz="3000" b="1" spc="100" dirty="0" smtClean="0">
                <a:solidFill>
                  <a:srgbClr val="54BC9B"/>
                </a:solidFill>
              </a:rPr>
              <a:t> PID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este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comun</a:t>
            </a:r>
            <a:r>
              <a:rPr lang="en-US" sz="3000" b="1" spc="100" dirty="0" smtClean="0">
                <a:solidFill>
                  <a:srgbClr val="54BC9B"/>
                </a:solidFill>
              </a:rPr>
              <a:t>. </a:t>
            </a:r>
            <a:r>
              <a:rPr lang="en-US" sz="3000" b="1" spc="100" dirty="0" smtClean="0">
                <a:solidFill>
                  <a:srgbClr val="54BC9B"/>
                </a:solidFill>
              </a:rPr>
              <a:t>Cu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ajutorul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lui</a:t>
            </a:r>
            <a:r>
              <a:rPr lang="en-US" sz="3000" b="1" spc="100" dirty="0" smtClean="0">
                <a:solidFill>
                  <a:srgbClr val="54BC9B"/>
                </a:solidFill>
              </a:rPr>
              <a:t> drone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incearca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sa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faca</a:t>
            </a:r>
            <a:r>
              <a:rPr lang="en-US" sz="3000" b="1" spc="100" dirty="0" smtClean="0">
                <a:solidFill>
                  <a:srgbClr val="54BC9B"/>
                </a:solidFill>
              </a:rPr>
              <a:t> o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aproximare</a:t>
            </a:r>
            <a:r>
              <a:rPr lang="en-US" sz="3000" b="1" spc="100" dirty="0" smtClean="0">
                <a:solidFill>
                  <a:srgbClr val="54BC9B"/>
                </a:solidFill>
              </a:rPr>
              <a:t> a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traseului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pe</a:t>
            </a:r>
            <a:r>
              <a:rPr lang="en-US" sz="3000" b="1" spc="100" dirty="0" smtClean="0">
                <a:solidFill>
                  <a:srgbClr val="54BC9B"/>
                </a:solidFill>
              </a:rPr>
              <a:t> care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il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va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urma</a:t>
            </a:r>
            <a:r>
              <a:rPr lang="en-US" sz="3000" b="1" spc="100" dirty="0">
                <a:solidFill>
                  <a:srgbClr val="54BC9B"/>
                </a:solidFill>
              </a:rPr>
              <a:t>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9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Bucla inchisa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8784" y="1765265"/>
            <a:ext cx="8226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Bucle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tipice</a:t>
            </a:r>
            <a:r>
              <a:rPr lang="en-US" sz="3000" b="1" spc="100" dirty="0" smtClean="0">
                <a:solidFill>
                  <a:srgbClr val="54BC9B"/>
                </a:solidFill>
              </a:rPr>
              <a:t> de control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aerian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pentru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multirortor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006" y="2924842"/>
            <a:ext cx="3857194" cy="328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199</Words>
  <Application>Microsoft Office PowerPoint</Application>
  <PresentationFormat>On-screen Show (4:3)</PresentationFormat>
  <Paragraphs>46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Andale Mono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Ancuta</cp:lastModifiedBy>
  <cp:revision>45</cp:revision>
  <dcterms:created xsi:type="dcterms:W3CDTF">2017-03-08T21:43:37Z</dcterms:created>
  <dcterms:modified xsi:type="dcterms:W3CDTF">2018-01-20T18:12:35Z</dcterms:modified>
</cp:coreProperties>
</file>